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1" r:id="rId3"/>
    <p:sldId id="266" r:id="rId4"/>
    <p:sldId id="269" r:id="rId5"/>
    <p:sldId id="275" r:id="rId6"/>
    <p:sldId id="257" r:id="rId7"/>
    <p:sldId id="271" r:id="rId8"/>
    <p:sldId id="262" r:id="rId9"/>
    <p:sldId id="270" r:id="rId10"/>
    <p:sldId id="263" r:id="rId11"/>
    <p:sldId id="259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E04DE-71AE-496C-AA7C-3C106332B405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E78B-14C2-46FE-9E25-CAD658E1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5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DE78B-14C2-46FE-9E25-CAD658E12A6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12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1147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The first mention in the Historical Chronicles is made about the city of Moscow, which was founded by Russian prince </a:t>
            </a:r>
            <a:r>
              <a:rPr kumimoji="1" lang="en-US" altLang="ja-JP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Yury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Dolgoruky.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DE78B-14C2-46FE-9E25-CAD658E12A6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0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2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23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28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37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40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29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42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63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96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84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86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92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52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34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72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2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7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58768B-2A5F-434C-9816-C7835B63129F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EC2FD8-1908-485E-8C3F-96A7B76D7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892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35E5D-4546-4BE2-85BA-66C5C6B82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Moscow City,</a:t>
            </a:r>
            <a:br>
              <a:rPr kumimoji="1" lang="en-US" altLang="ja-JP" dirty="0"/>
            </a:br>
            <a:r>
              <a:rPr kumimoji="1" lang="en-US" altLang="ja-JP" sz="2800" dirty="0"/>
              <a:t>From a view point of</a:t>
            </a:r>
            <a:br>
              <a:rPr kumimoji="1" lang="en-US" altLang="ja-JP" sz="2800" dirty="0"/>
            </a:br>
            <a:r>
              <a:rPr kumimoji="1" lang="en-US" altLang="ja-JP" sz="2800" dirty="0"/>
              <a:t>a Japanese student</a:t>
            </a:r>
            <a:endParaRPr kumimoji="1" lang="ja-JP" altLang="en-US" sz="36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36BFC7-3431-43B5-8D1A-2004B5888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652849"/>
          </a:xfrm>
        </p:spPr>
        <p:txBody>
          <a:bodyPr>
            <a:normAutofit/>
          </a:bodyPr>
          <a:lstStyle/>
          <a:p>
            <a:r>
              <a:rPr kumimoji="1" lang="en-US" altLang="ja-JP" sz="1400" dirty="0"/>
              <a:t>Yu Saito</a:t>
            </a:r>
          </a:p>
          <a:p>
            <a:r>
              <a:rPr lang="en-US" altLang="ja-JP" sz="1400" dirty="0"/>
              <a:t>University of Tokyo</a:t>
            </a:r>
            <a:endParaRPr kumimoji="1" lang="ja-JP" altLang="en-US" sz="1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BE7EE2-DC60-4698-ADB8-F54FB6FA6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3" y="1926431"/>
            <a:ext cx="4114802" cy="30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F268D-089B-4FBC-A394-312A68A4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  </a:t>
            </a:r>
            <a:r>
              <a:rPr lang="en-US" altLang="ja-JP" dirty="0"/>
              <a:t>—— questionnaire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D317F0-CFEC-4B15-8355-D0492C94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Historical Symbol of Moscow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Kremlin (all of 5 answers)</a:t>
            </a:r>
            <a:endParaRPr kumimoji="1"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Complaints about Moscow city</a:t>
            </a:r>
          </a:p>
          <a:p>
            <a:pPr marL="457200" lvl="1" indent="0">
              <a:buNone/>
            </a:pPr>
            <a:r>
              <a:rPr lang="en-US" altLang="ja-JP" dirty="0"/>
              <a:t>busy, nervous</a:t>
            </a:r>
          </a:p>
          <a:p>
            <a:r>
              <a:rPr lang="en-US" altLang="ja-JP" dirty="0"/>
              <a:t>alone in the crowd</a:t>
            </a:r>
          </a:p>
          <a:p>
            <a:r>
              <a:rPr lang="en-US" altLang="ja-JP" dirty="0"/>
              <a:t>Modern metropolis</a:t>
            </a:r>
          </a:p>
          <a:p>
            <a:r>
              <a:rPr lang="en-US" altLang="ja-JP" dirty="0" err="1"/>
              <a:t>i</a:t>
            </a:r>
            <a:r>
              <a:rPr lang="en-US" altLang="ja-JP" dirty="0"/>
              <a:t> love it</a:t>
            </a:r>
          </a:p>
          <a:p>
            <a:r>
              <a:rPr lang="en-US" altLang="ja-JP" dirty="0"/>
              <a:t>Beautiful architectural disorder</a:t>
            </a:r>
          </a:p>
          <a:p>
            <a:r>
              <a:rPr lang="en-US" altLang="ja-JP" dirty="0"/>
              <a:t>Beautiful, </a:t>
            </a:r>
            <a:endParaRPr kumimoji="1"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i="1" dirty="0"/>
              <a:t>Moscow</a:t>
            </a:r>
            <a:r>
              <a:rPr kumimoji="1" lang="en-US" altLang="ja-JP" dirty="0"/>
              <a:t> in a few words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63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22F80-C52A-4B16-BFD9-1E724CD7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F116CD-0E46-46C3-BBA2-D8B6B804E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The image of Moscow </a:t>
            </a:r>
            <a:r>
              <a:rPr lang="en-US" altLang="ja-JP" dirty="0"/>
              <a:t>city is composed of huge and abundant history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We can see the great contrast between a variety of historical periods</a:t>
            </a:r>
          </a:p>
          <a:p>
            <a:pPr marL="0" indent="0">
              <a:buNone/>
            </a:pPr>
            <a:r>
              <a:rPr lang="en-US" altLang="ja-JP" dirty="0"/>
              <a:t>     at a glance to the city’s scenery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‘You should not visit Kremlin first’ – Ms. Loginova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Recent efforts to preserve the huge historical context of Moscow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Development of new parts of cities are happening at the same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Recent efforts to make use of historical sites for inhabitants’ comfort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Remained problems for inhabitants – traffic jam, sanitation</a:t>
            </a:r>
          </a:p>
        </p:txBody>
      </p:sp>
    </p:spTree>
    <p:extLst>
      <p:ext uri="{BB962C8B-B14F-4D97-AF65-F5344CB8AC3E}">
        <p14:creationId xmlns:p14="http://schemas.microsoft.com/office/powerpoint/2010/main" val="171747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22F80-C52A-4B16-BFD9-1E724CD7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F116CD-0E46-46C3-BBA2-D8B6B804E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Japanese might not well understand this attractiveness of Moscow city, which is the capital of one of the important neighborhood countries (from my view)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Needed: Survey into the general impression on Moscow city from Japanese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impressions derived from the domain of art</a:t>
            </a:r>
          </a:p>
          <a:p>
            <a:pPr lvl="2">
              <a:buFontTx/>
              <a:buChar char="-"/>
            </a:pPr>
            <a:r>
              <a:rPr lang="en-US" altLang="ja-JP" dirty="0"/>
              <a:t>drawings and photographs of Moscow city</a:t>
            </a:r>
          </a:p>
          <a:p>
            <a:pPr lvl="2">
              <a:buFontTx/>
              <a:buChar char="-"/>
            </a:pPr>
            <a:r>
              <a:rPr lang="en-US" altLang="ja-JP" dirty="0"/>
              <a:t>literature in which Moscow is depicted</a:t>
            </a:r>
          </a:p>
          <a:p>
            <a:pPr lvl="2">
              <a:buFontTx/>
              <a:buChar char="-"/>
            </a:pPr>
            <a:r>
              <a:rPr lang="en-US" altLang="ja-JP" dirty="0"/>
              <a:t>ballet, opera, concert</a:t>
            </a:r>
          </a:p>
        </p:txBody>
      </p:sp>
    </p:spTree>
    <p:extLst>
      <p:ext uri="{BB962C8B-B14F-4D97-AF65-F5344CB8AC3E}">
        <p14:creationId xmlns:p14="http://schemas.microsoft.com/office/powerpoint/2010/main" val="207102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22F80-C52A-4B16-BFD9-1E724CD7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F116CD-0E46-46C3-BBA2-D8B6B804E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Statement:</a:t>
            </a:r>
          </a:p>
          <a:p>
            <a:pPr marL="0" indent="0">
              <a:buNone/>
            </a:pPr>
            <a:r>
              <a:rPr lang="en-US" altLang="ja-JP" dirty="0"/>
              <a:t>	Not only for tourism,</a:t>
            </a:r>
          </a:p>
          <a:p>
            <a:pPr marL="0" indent="0">
              <a:buNone/>
            </a:pPr>
            <a:r>
              <a:rPr lang="en-US" altLang="ja-JP" dirty="0"/>
              <a:t>	but also for the friendship between Russian and Japanese,</a:t>
            </a:r>
          </a:p>
          <a:p>
            <a:pPr marL="0" indent="0">
              <a:buNone/>
            </a:pPr>
            <a:r>
              <a:rPr lang="en-US" altLang="ja-JP" dirty="0"/>
              <a:t>	the image of Moscow city should be clarified to 	Japanese 	people.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985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C9677-AEC6-4093-B4F2-0675201C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404C2-8013-4FF9-993E-C48B5003E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Comparison between Moscow and Tokyo by </a:t>
            </a:r>
            <a:r>
              <a:rPr lang="en-US" altLang="ja-JP" b="1" dirty="0"/>
              <a:t>numbers</a:t>
            </a:r>
            <a:endParaRPr kumimoji="1" lang="en-US" altLang="ja-JP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size, population</a:t>
            </a:r>
            <a:endParaRPr kumimoji="1"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Comparison </a:t>
            </a:r>
            <a:r>
              <a:rPr lang="en-US" altLang="ja-JP" dirty="0"/>
              <a:t>between Moscow and Tokyo by </a:t>
            </a:r>
            <a:r>
              <a:rPr lang="en-US" altLang="ja-JP" b="1" dirty="0"/>
              <a:t>maps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/>
              <a:t>the structure of 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Moscow – the iconic form ‘circle’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/>
              <a:t>Tokyo – rather deformed structure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92405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C9677-AEC6-4093-B4F2-0675201C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4B404C2-8013-4FF9-993E-C48B5003E7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800" dirty="0"/>
                  <a:t>Comparison between Moscow and Tokyo by </a:t>
                </a:r>
                <a:r>
                  <a:rPr lang="en-US" altLang="ja-JP" sz="2800" b="1" dirty="0"/>
                  <a:t>numbers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kumimoji="1" lang="en-US" altLang="ja-JP" sz="2200" dirty="0"/>
                  <a:t>Size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kumimoji="1" lang="en-US" altLang="ja-JP" sz="2000" dirty="0"/>
                  <a:t>Tokyo District: 2190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000" dirty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kumimoji="1" lang="en-US" altLang="ja-JP" sz="2000" dirty="0"/>
                  <a:t>Moscow: 2,511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 (in 2012)  /  around 1,000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000" dirty="0"/>
                  <a:t> (before 2012)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endParaRPr kumimoji="1" lang="en-US" altLang="ja-JP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200" dirty="0"/>
                  <a:t>Population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altLang="ja-JP" sz="2000" dirty="0"/>
                  <a:t>Tokyo District: 13.8 million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altLang="ja-JP" sz="2000" dirty="0"/>
                  <a:t>Moscow: 12.2 million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en-US" altLang="ja-JP" sz="22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200" dirty="0"/>
                  <a:t>Population Density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altLang="ja-JP" sz="2000" dirty="0"/>
                  <a:t>Tokyo District: 6,320 people/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000" dirty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altLang="ja-JP" sz="2000" dirty="0"/>
                  <a:t>Moscow: 5700 people/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000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4B404C2-8013-4FF9-993E-C48B5003E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 t="-2192" b="-1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AF2C09B0-AC9E-4B8F-A3FE-8DB0ABBBD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58" y="1126067"/>
            <a:ext cx="3971130" cy="19981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939400C-105E-45BC-99AC-8D0B1C768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33" y="2370668"/>
            <a:ext cx="2736748" cy="37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5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C9677-AEC6-4093-B4F2-0675201C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404C2-8013-4FF9-993E-C48B5003E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sz="2800" dirty="0"/>
              <a:t>Comparison by </a:t>
            </a:r>
            <a:r>
              <a:rPr lang="en-US" altLang="ja-JP" sz="2800" b="1" dirty="0"/>
              <a:t>maps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   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66825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F11E2005-F350-4CB3-8A25-9FB409A7E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"/>
            <a:ext cx="9638132" cy="6855909"/>
          </a:xfrm>
        </p:spPr>
      </p:pic>
    </p:spTree>
    <p:extLst>
      <p:ext uri="{BB962C8B-B14F-4D97-AF65-F5344CB8AC3E}">
        <p14:creationId xmlns:p14="http://schemas.microsoft.com/office/powerpoint/2010/main" val="284405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A28356-E3B4-4B0D-BC5D-D888AAB3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Method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83CCF0-FFFD-4125-873E-9D329CCC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Walking Survey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spots / impression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Interview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with Mr. Kudrietsev / with Ms. Loginova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Questionnaire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/>
              <a:t>recommendations of participators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their impression on Moscow city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906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F268D-089B-4FBC-A394-312A68A4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  </a:t>
            </a:r>
            <a:r>
              <a:rPr lang="en-US" altLang="ja-JP" dirty="0"/>
              <a:t>—— walking survey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D317F0-CFEC-4B15-8355-D0492C94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Impression on the 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Long and huge historical periods are barely integrated into one 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Rather for pedestrians, not for cars or bikes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Meanwhile, metro transportation is well operated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485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F268D-089B-4FBC-A394-312A68A4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  </a:t>
            </a:r>
            <a:r>
              <a:rPr lang="en-US" altLang="ja-JP" dirty="0"/>
              <a:t>—— interview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D317F0-CFEC-4B15-8355-D0492C94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b="1" dirty="0"/>
              <a:t>History of Moscow - Meeting with Mr. Kudrievtsev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Comparison between Moscow and Tokyo from </a:t>
            </a:r>
            <a:r>
              <a:rPr lang="en-US" altLang="ja-JP" b="1" dirty="0"/>
              <a:t>history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the year of establishment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dirty="0"/>
              <a:t>Moscow – 1147(the first mention in the Historical Chronicles is made about the city of Moscow)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dirty="0"/>
              <a:t>Tokyo – 1603 (the establishment of Edo Shogunate)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main modifications to the city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dirty="0"/>
              <a:t>Moscow </a:t>
            </a:r>
          </a:p>
          <a:p>
            <a:pPr marL="914400" lvl="2" indent="0">
              <a:buNone/>
            </a:pPr>
            <a:r>
              <a:rPr lang="en-US" altLang="ja-JP" dirty="0"/>
              <a:t>– becoming the capital of all Russia</a:t>
            </a:r>
          </a:p>
          <a:p>
            <a:pPr marL="914400" lvl="2" indent="0">
              <a:buNone/>
            </a:pPr>
            <a:r>
              <a:rPr lang="en-US" altLang="ja-JP" dirty="0"/>
              <a:t>– </a:t>
            </a:r>
            <a:r>
              <a:rPr lang="en-US" altLang="ja-JP" dirty="0">
                <a:latin typeface="+mn-ea"/>
              </a:rPr>
              <a:t>coming to serve as a second capital (the capital moved to St. Petersburg)</a:t>
            </a:r>
          </a:p>
          <a:p>
            <a:pPr marL="914400" lvl="2" indent="0">
              <a:buNone/>
            </a:pPr>
            <a:r>
              <a:rPr lang="en-US" altLang="ja-JP" dirty="0"/>
              <a:t>– the big fire of 1812 during the Patriotic War</a:t>
            </a:r>
          </a:p>
          <a:p>
            <a:pPr marL="914400" lvl="2" indent="0">
              <a:buNone/>
            </a:pPr>
            <a:r>
              <a:rPr lang="en-US" altLang="ja-JP" dirty="0"/>
              <a:t>– Stalin’s policy on construction in 1935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dirty="0"/>
              <a:t>Tokyo – Edo Shogunate, Meiji government, Great Kanto Earthquake of 1923,</a:t>
            </a:r>
          </a:p>
          <a:p>
            <a:pPr marL="914400" lvl="2" indent="0">
              <a:buNone/>
            </a:pPr>
            <a:r>
              <a:rPr lang="en-US" altLang="ja-JP" dirty="0"/>
              <a:t>        bombing during WW</a:t>
            </a:r>
            <a:r>
              <a:rPr lang="en-US" altLang="ja-JP" dirty="0">
                <a:latin typeface="+mj-ea"/>
              </a:rPr>
              <a:t>Ⅱ, post-war development</a:t>
            </a:r>
          </a:p>
        </p:txBody>
      </p:sp>
    </p:spTree>
    <p:extLst>
      <p:ext uri="{BB962C8B-B14F-4D97-AF65-F5344CB8AC3E}">
        <p14:creationId xmlns:p14="http://schemas.microsoft.com/office/powerpoint/2010/main" val="366471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F268D-089B-4FBC-A394-312A68A4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  </a:t>
            </a:r>
            <a:r>
              <a:rPr lang="en-US" altLang="ja-JP" dirty="0"/>
              <a:t>—— interview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D317F0-CFEC-4B15-8355-D0492C94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en-US" altLang="ja-JP" b="1" dirty="0"/>
              <a:t>Efforts to </a:t>
            </a:r>
            <a:r>
              <a:rPr lang="en-US" altLang="ja-JP" b="1" dirty="0"/>
              <a:t>preserve the historical context in Moscow city</a:t>
            </a:r>
          </a:p>
          <a:p>
            <a:pPr>
              <a:buFontTx/>
              <a:buChar char="-"/>
            </a:pPr>
            <a:r>
              <a:rPr kumimoji="1" lang="en-US" altLang="ja-JP" b="1" dirty="0"/>
              <a:t>Meeting with Ms. Loginova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Recent Impact</a:t>
            </a:r>
            <a:r>
              <a:rPr kumimoji="1" lang="en-US" altLang="ja-JP" dirty="0"/>
              <a:t> on historical sites in Moscow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destruction after the death of Lenin and Stalin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practical functions i</a:t>
            </a:r>
            <a:r>
              <a:rPr kumimoji="1" lang="en-US" altLang="ja-JP" dirty="0"/>
              <a:t>mplemented into historical buildings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Main Goals of her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clarifying the subject of restoration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‘restoration aimed at recovering original condition’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the balance between adaptation of modern instruments and preservation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Recent policy of Moscow city government</a:t>
            </a:r>
          </a:p>
          <a:p>
            <a:pPr marL="457200" lvl="1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45518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305</TotalTime>
  <Words>583</Words>
  <Application>Microsoft Office PowerPoint</Application>
  <PresentationFormat>ワイド画面</PresentationFormat>
  <Paragraphs>100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メイリオ</vt:lpstr>
      <vt:lpstr>游ゴシック</vt:lpstr>
      <vt:lpstr>Cambria Math</vt:lpstr>
      <vt:lpstr>Century Gothic</vt:lpstr>
      <vt:lpstr>Wingdings</vt:lpstr>
      <vt:lpstr>Wingdings 3</vt:lpstr>
      <vt:lpstr>スライス</vt:lpstr>
      <vt:lpstr>Moscow City, From a view point of a Japanese student</vt:lpstr>
      <vt:lpstr>Introduction</vt:lpstr>
      <vt:lpstr>Introduction</vt:lpstr>
      <vt:lpstr>Introduction</vt:lpstr>
      <vt:lpstr>PowerPoint プレゼンテーション</vt:lpstr>
      <vt:lpstr>Method</vt:lpstr>
      <vt:lpstr>Result  —— walking survey</vt:lpstr>
      <vt:lpstr>Result  —— interview</vt:lpstr>
      <vt:lpstr>Result  —— interview</vt:lpstr>
      <vt:lpstr>Result  —— questionnaire</vt:lpstr>
      <vt:lpstr>Discussion</vt:lpstr>
      <vt:lpstr>Discussion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Ursaminor Yeah</dc:creator>
  <cp:lastModifiedBy>Ursaminor Yeah</cp:lastModifiedBy>
  <cp:revision>28</cp:revision>
  <dcterms:created xsi:type="dcterms:W3CDTF">2019-02-25T07:00:50Z</dcterms:created>
  <dcterms:modified xsi:type="dcterms:W3CDTF">2019-02-25T13:26:27Z</dcterms:modified>
</cp:coreProperties>
</file>